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56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3" r:id="rId12"/>
    <p:sldId id="274" r:id="rId13"/>
    <p:sldId id="275" r:id="rId14"/>
    <p:sldId id="276" r:id="rId15"/>
    <p:sldId id="267" r:id="rId16"/>
    <p:sldId id="268" r:id="rId17"/>
    <p:sldId id="269" r:id="rId18"/>
    <p:sldId id="270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77F2D-8B71-448E-AA92-81ACA8C3F5C6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E2A30-6AF7-429C-9EC9-225EFE14B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33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altLang="en-US" smtClean="0"/>
              <a:t>برنامه ريزي عملياتي مبتني بر رسالت</a:t>
            </a:r>
            <a:r>
              <a:rPr lang="en-US" altLang="en-US" smtClean="0"/>
              <a:t> 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CF3673-A7CB-4307-A1C9-2FAD2DFF423F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4590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BAC2549-51D5-41AD-AFD0-408AE1043CBE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FB06F4D-3499-4341-B0D1-B0B2A6ABE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5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2549-51D5-41AD-AFD0-408AE1043CBE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6F4D-3499-4341-B0D1-B0B2A6ABE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2549-51D5-41AD-AFD0-408AE1043CBE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6F4D-3499-4341-B0D1-B0B2A6ABE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86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2549-51D5-41AD-AFD0-408AE1043CBE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6F4D-3499-4341-B0D1-B0B2A6ABE727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3513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2549-51D5-41AD-AFD0-408AE1043CBE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6F4D-3499-4341-B0D1-B0B2A6ABE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45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2549-51D5-41AD-AFD0-408AE1043CBE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6F4D-3499-4341-B0D1-B0B2A6ABE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90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2549-51D5-41AD-AFD0-408AE1043CBE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6F4D-3499-4341-B0D1-B0B2A6ABE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68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2549-51D5-41AD-AFD0-408AE1043CBE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6F4D-3499-4341-B0D1-B0B2A6ABE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38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2549-51D5-41AD-AFD0-408AE1043CBE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6F4D-3499-4341-B0D1-B0B2A6ABE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81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2549-51D5-41AD-AFD0-408AE1043CBE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6F4D-3499-4341-B0D1-B0B2A6ABE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8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2549-51D5-41AD-AFD0-408AE1043CBE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6F4D-3499-4341-B0D1-B0B2A6ABE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6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2549-51D5-41AD-AFD0-408AE1043CBE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6F4D-3499-4341-B0D1-B0B2A6ABE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8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2549-51D5-41AD-AFD0-408AE1043CBE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6F4D-3499-4341-B0D1-B0B2A6ABE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9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2549-51D5-41AD-AFD0-408AE1043CBE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6F4D-3499-4341-B0D1-B0B2A6ABE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68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2549-51D5-41AD-AFD0-408AE1043CBE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6F4D-3499-4341-B0D1-B0B2A6ABE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2549-51D5-41AD-AFD0-408AE1043CBE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6F4D-3499-4341-B0D1-B0B2A6ABE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8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2549-51D5-41AD-AFD0-408AE1043CBE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6F4D-3499-4341-B0D1-B0B2A6ABE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0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2549-51D5-41AD-AFD0-408AE1043CBE}" type="datetimeFigureOut">
              <a:rPr lang="en-US" smtClean="0"/>
              <a:t>30-Dec-17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06F4D-3499-4341-B0D1-B0B2A6ABE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13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1371600"/>
            <a:ext cx="6858000" cy="3886200"/>
          </a:xfrm>
          <a:gradFill rotWithShape="0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scene3d>
            <a:camera prst="legacyPerspectiveBottomLeft"/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>
            <a:flatTx/>
          </a:bodyPr>
          <a:lstStyle/>
          <a:p>
            <a:pPr rtl="1">
              <a:defRPr/>
            </a:pPr>
            <a:r>
              <a:rPr lang="en-US" sz="7200" dirty="0">
                <a:solidFill>
                  <a:srgbClr val="FF0066"/>
                </a:solidFill>
              </a:rPr>
              <a:t> </a:t>
            </a:r>
          </a:p>
          <a:p>
            <a:pPr rtl="1">
              <a:defRPr/>
            </a:pPr>
            <a:r>
              <a:rPr lang="fa-IR" sz="6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پایگاه تغذیه سالم</a:t>
            </a:r>
            <a:endParaRPr lang="en-US" sz="72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73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073" y="341403"/>
            <a:ext cx="8637588" cy="1015663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rtl="1">
              <a:defRPr/>
            </a:pPr>
            <a:r>
              <a:rPr lang="fa-IR" sz="6000" dirty="0">
                <a:ln>
                  <a:solidFill>
                    <a:srgbClr val="FFFF00"/>
                  </a:solidFill>
                </a:ln>
                <a:solidFill>
                  <a:srgbClr val="FB0B05"/>
                </a:solidFill>
                <a:effectLst>
                  <a:glow rad="228600">
                    <a:srgbClr val="FF0000">
                      <a:alpha val="40000"/>
                    </a:srgbClr>
                  </a:glow>
                </a:effectLst>
                <a:cs typeface="B Titr" pitchFamily="2" charset="-78"/>
              </a:rPr>
              <a:t>تذکر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352" y="1529255"/>
            <a:ext cx="10011103" cy="4971558"/>
          </a:xfrm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marL="0" indent="342900" algn="just" rtl="1">
              <a:lnSpc>
                <a:spcPct val="150000"/>
              </a:lnSpc>
              <a:buNone/>
              <a:defRPr/>
            </a:pPr>
            <a:r>
              <a:rPr lang="fa-IR" sz="3600" dirty="0">
                <a:cs typeface="B Titr" pitchFamily="2" charset="-78"/>
              </a:rPr>
              <a:t>جدول فهرست مواد غذایی قابل عرضه در پایگاه تغذیه سالم </a:t>
            </a:r>
            <a:r>
              <a:rPr lang="fa-IR" sz="3600" dirty="0" smtClean="0">
                <a:cs typeface="B Titr" pitchFamily="2" charset="-78"/>
              </a:rPr>
              <a:t>   و </a:t>
            </a:r>
            <a:r>
              <a:rPr lang="fa-IR" sz="3600" dirty="0">
                <a:cs typeface="B Titr" pitchFamily="2" charset="-78"/>
              </a:rPr>
              <a:t>جدول مواد غذایی که عرضه آن در پایگاه سالم غیر مجاز است باید در محل مناسب و در معرض دید دانش آموزان و کارکنان مدارس نصب گردد .</a:t>
            </a:r>
            <a:endParaRPr lang="en-US" sz="3600" dirty="0">
              <a:cs typeface="B Titr" pitchFamily="2" charset="-78"/>
            </a:endParaRPr>
          </a:p>
          <a:p>
            <a:pPr algn="r" rtl="1"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168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918" y="213330"/>
            <a:ext cx="10696028" cy="6029815"/>
          </a:xfrm>
        </p:spPr>
        <p:txBody>
          <a:bodyPr>
            <a:normAutofit fontScale="77500" lnSpcReduction="20000"/>
          </a:bodyPr>
          <a:lstStyle/>
          <a:p>
            <a:pPr marL="0" indent="0" algn="ctr" rtl="1">
              <a:buNone/>
            </a:pPr>
            <a:r>
              <a:rPr lang="ar-SA" sz="5200" b="1" dirty="0">
                <a:solidFill>
                  <a:schemeClr val="bg1"/>
                </a:solidFill>
                <a:cs typeface="B Mitra" panose="00000400000000000000" pitchFamily="2" charset="-78"/>
              </a:rPr>
              <a:t>بهداشت مواد غذايي سرد يا گرم</a:t>
            </a:r>
            <a:endParaRPr lang="en-US" sz="52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/>
            <a:r>
              <a:rPr lang="fa-IR" sz="3300" dirty="0">
                <a:solidFill>
                  <a:schemeClr val="bg1"/>
                </a:solidFill>
                <a:cs typeface="B Mitra" panose="00000400000000000000" pitchFamily="2" charset="-78"/>
              </a:rPr>
              <a:t>1 ـ ميوه و سبزيهايي كه به صورت خام مصرف مي‏شوند، باید مطابق دستور العمل های مرکز سلامت محیط کار وزارت بهداشت، درمان و آموزش پزشکی به شرح ذیل به دقت شسته و گندزدایی گردند:</a:t>
            </a:r>
            <a:endParaRPr lang="en-US" sz="33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/>
            <a:r>
              <a:rPr lang="fa-IR" sz="3300" dirty="0">
                <a:solidFill>
                  <a:schemeClr val="bg1"/>
                </a:solidFill>
                <a:cs typeface="B Mitra" panose="00000400000000000000" pitchFamily="2" charset="-78"/>
              </a:rPr>
              <a:t>1- 1- مرحله اول: شستشو، سبزيجات به خوبي پاك و شستشو گردد تا مواد زائد و گل و لاي آن برطرف شود.</a:t>
            </a:r>
            <a:endParaRPr lang="en-US" sz="33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/>
            <a:r>
              <a:rPr lang="fa-IR" sz="3300" dirty="0">
                <a:solidFill>
                  <a:schemeClr val="bg1"/>
                </a:solidFill>
                <a:cs typeface="B Mitra" panose="00000400000000000000" pitchFamily="2" charset="-78"/>
              </a:rPr>
              <a:t>1-2- مرحله دوم: انگل زدایی، سبزیجات در يك ظرف 5 ليتري آب حاوی مایع ظرف شویی (3 تا 5 قطره مایع ظرفشویی به ازای هر لیتر آب) قرار داده شود و بعد از 5 دقیقه به آرامی سبزیجات از ظرف خارج گردد و با آب شستشو داده شود.</a:t>
            </a:r>
            <a:endParaRPr lang="en-US" sz="33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/>
            <a:r>
              <a:rPr lang="fa-IR" sz="3300" dirty="0">
                <a:solidFill>
                  <a:schemeClr val="bg1"/>
                </a:solidFill>
                <a:cs typeface="B Mitra" panose="00000400000000000000" pitchFamily="2" charset="-78"/>
              </a:rPr>
              <a:t>1-3- مرحله سوم: گندزدایی، یک گرم (نصف قاشق چایخوری)  قاشق پودر پرکلرین (یا یك قاشق مرباخوري آب ژاول10درصد يا دو قاشق مرباخوري آب ژاول 5 درصد) در 5 لیتر آب حل گردد و سبزیجات به مدت 5 دقیقه در داخل محلول قرار داده شود. </a:t>
            </a:r>
            <a:endParaRPr lang="en-US" sz="33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/>
            <a:r>
              <a:rPr lang="fa-IR" sz="3300" dirty="0">
                <a:solidFill>
                  <a:schemeClr val="bg1"/>
                </a:solidFill>
                <a:cs typeface="B Mitra" panose="00000400000000000000" pitchFamily="2" charset="-78"/>
              </a:rPr>
              <a:t>1-4- مرحله چهارم: شستشو با آب، سبزيجات گندزدايي شده مجدداً با آب سالم شسته شوند تا باقيمانده كلر يا ماده گندزدا از آن جدا گردد</a:t>
            </a:r>
            <a:r>
              <a:rPr lang="fa-IR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450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841" y="483748"/>
            <a:ext cx="11000115" cy="5853989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fa-IR" sz="3200" dirty="0">
                <a:solidFill>
                  <a:schemeClr val="bg1"/>
                </a:solidFill>
                <a:cs typeface="B Mitra" panose="00000400000000000000" pitchFamily="2" charset="-78"/>
              </a:rPr>
              <a:t>1-5-در صورتی که از سایر مواد گندزدای سبزیجات استفاده می گردد باید این مواد دارای پروانه ساخت یا ورود بوده و گندزدایی سبزیجات مطابق دستورعمل شرکت سازنده انجام گردد.  </a:t>
            </a:r>
            <a:endParaRPr lang="en-US" sz="32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/>
            <a:r>
              <a:rPr lang="fa-IR" sz="3200" dirty="0">
                <a:solidFill>
                  <a:schemeClr val="bg1"/>
                </a:solidFill>
                <a:cs typeface="B Mitra" panose="00000400000000000000" pitchFamily="2" charset="-78"/>
              </a:rPr>
              <a:t>1-6-  سبزی و صیفی جاتی که بعد از طبخ مصرف می گردد باید قبل از طبخ  به خوبي پاك و شستشو گردد و نیازی به گندزدایی نیست. </a:t>
            </a:r>
            <a:endParaRPr lang="en-US" sz="32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/>
            <a:r>
              <a:rPr lang="fa-IR" sz="3200" dirty="0">
                <a:solidFill>
                  <a:schemeClr val="bg1"/>
                </a:solidFill>
                <a:cs typeface="B Mitra" panose="00000400000000000000" pitchFamily="2" charset="-78"/>
              </a:rPr>
              <a:t>1-7- در صورتی که سبزیجات به صورت بسته بندی و گندزدایی شده خریداری و مصرف می گردد باید سبزیجات بسته بندی دارای پروانه ساخت باشند در این صورت نیاز به سالم سازی سبزیجات نمی باشد.</a:t>
            </a:r>
            <a:endParaRPr lang="en-US" sz="32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/>
            <a:r>
              <a:rPr lang="fa-IR" sz="3200" dirty="0">
                <a:solidFill>
                  <a:schemeClr val="bg1"/>
                </a:solidFill>
                <a:cs typeface="B Mitra" panose="00000400000000000000" pitchFamily="2" charset="-78"/>
              </a:rPr>
              <a:t>2 ـ مواد غذايي از قبيل سبزي و ميوه‏ پس از تهیه بلافاصله شسته وگندزدایی شده، در يخچال نگهداری شود.</a:t>
            </a:r>
            <a:endParaRPr lang="en-US" sz="32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/>
            <a:r>
              <a:rPr lang="fa-IR" sz="3200" dirty="0">
                <a:solidFill>
                  <a:schemeClr val="bg1"/>
                </a:solidFill>
                <a:cs typeface="B Mitra" panose="00000400000000000000" pitchFamily="2" charset="-78"/>
              </a:rPr>
              <a:t>  3 ـ محصولات غذایی بسته ‏بندي شده بايد از توليدات كارخانجات معتبر تهيه و دارای پروانه ساخت، سري ساخت ، تاريخ  تولید و مصرف باشد.</a:t>
            </a:r>
            <a:endParaRPr lang="en-US" sz="32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44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780" y="735996"/>
            <a:ext cx="11000114" cy="5459851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>
                <a:solidFill>
                  <a:schemeClr val="bg1"/>
                </a:solidFill>
                <a:cs typeface="B Mitra" panose="00000400000000000000" pitchFamily="2" charset="-78"/>
              </a:rPr>
              <a:t>4 ـ غذا بايد در محلي تميز و عاري از گرد و خاك، مگس، حشرات  و جانوران موذی نگهداری شوند.</a:t>
            </a:r>
            <a:endParaRPr lang="en-US" sz="32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/>
            <a:r>
              <a:rPr lang="fa-IR" sz="3200" dirty="0">
                <a:solidFill>
                  <a:schemeClr val="bg1"/>
                </a:solidFill>
                <a:cs typeface="B Mitra" panose="00000400000000000000" pitchFamily="2" charset="-78"/>
              </a:rPr>
              <a:t> 6 ـ غذاهاي خام و پخته را بايد در يخچال جدا از هم نگهداري كرد و با هم مخلوط ننمود.</a:t>
            </a:r>
            <a:endParaRPr lang="en-US" sz="32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/>
            <a:r>
              <a:rPr lang="fa-IR" sz="3200" dirty="0">
                <a:solidFill>
                  <a:schemeClr val="bg1"/>
                </a:solidFill>
                <a:cs typeface="B Mitra" panose="00000400000000000000" pitchFamily="2" charset="-78"/>
              </a:rPr>
              <a:t>8 ـ غذاهاي پخته شده نبايد بيش از نيم ساعت خارج از يخچال نگهداري شوند.</a:t>
            </a:r>
            <a:endParaRPr lang="en-US" sz="32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/>
            <a:r>
              <a:rPr lang="fa-IR" sz="3200" dirty="0">
                <a:solidFill>
                  <a:schemeClr val="bg1"/>
                </a:solidFill>
                <a:cs typeface="B Mitra" panose="00000400000000000000" pitchFamily="2" charset="-78"/>
              </a:rPr>
              <a:t> 9 ـ در تهيه غذا از نمك يددار تصفيه شده که دارای پروانه ساخت از وزارت بهداشت می باشد، استفاده شود.</a:t>
            </a:r>
            <a:endParaRPr lang="en-US" sz="32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/>
            <a:r>
              <a:rPr lang="fa-IR" sz="3200" dirty="0">
                <a:solidFill>
                  <a:schemeClr val="bg1"/>
                </a:solidFill>
                <a:cs typeface="B Mitra" panose="00000400000000000000" pitchFamily="2" charset="-78"/>
              </a:rPr>
              <a:t> 10 ـ از بسته‏بندي و عرضه مواد خوراكي در كاغذهاي باطله ، روزنامه و كيسه‏هاي پلاستيكي مصرف شده و رنگي اكيدا خودداري شود</a:t>
            </a:r>
            <a:r>
              <a:rPr lang="fa-IR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35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668" y="420686"/>
            <a:ext cx="11205067" cy="5853990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solidFill>
                  <a:schemeClr val="bg1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11</a:t>
            </a:r>
            <a:r>
              <a:rPr lang="fa-IR" sz="3200" dirty="0" smtClean="0">
                <a:solidFill>
                  <a:schemeClr val="bg1"/>
                </a:solidFill>
              </a:rPr>
              <a:t>-</a:t>
            </a:r>
            <a:r>
              <a:rPr lang="fa-IR" sz="2800" dirty="0" smtClean="0">
                <a:solidFill>
                  <a:schemeClr val="bg1"/>
                </a:solidFill>
              </a:rPr>
              <a:t> </a:t>
            </a:r>
            <a:r>
              <a:rPr lang="fa-IR" sz="3600" dirty="0">
                <a:solidFill>
                  <a:schemeClr val="bg1"/>
                </a:solidFill>
                <a:cs typeface="B Mitra" panose="00000400000000000000" pitchFamily="2" charset="-78"/>
              </a:rPr>
              <a:t>در صورت استفاده از ظروف یکبار مصرف این ظروف باید مخصوص مواد غذایی گرم یا سرد باشند.</a:t>
            </a:r>
            <a:endParaRPr lang="en-US" sz="36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just" rtl="1"/>
            <a:r>
              <a:rPr lang="fa-IR" sz="3600" dirty="0">
                <a:solidFill>
                  <a:schemeClr val="bg1"/>
                </a:solidFill>
                <a:cs typeface="B Mitra" panose="00000400000000000000" pitchFamily="2" charset="-78"/>
              </a:rPr>
              <a:t>12- غذا از زمان پخت تا هنگام توزيع باید کاملا داغ باشد.</a:t>
            </a:r>
            <a:endParaRPr lang="en-US" sz="36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just" rtl="1"/>
            <a:r>
              <a:rPr lang="fa-IR" sz="3600" dirty="0">
                <a:solidFill>
                  <a:schemeClr val="bg1"/>
                </a:solidFill>
                <a:cs typeface="B Mitra" panose="00000400000000000000" pitchFamily="2" charset="-78"/>
              </a:rPr>
              <a:t> 13- موادغذايي پس از خارج شدن ازحالت انجماد (يخ زدگي ) بايد هرچه زودتر مصرف شوندواز انجماد مجدد موادغذايي خودداري گردد در غير اينصورت بزودي فاسد مي گردند.</a:t>
            </a:r>
            <a:endParaRPr lang="en-US" sz="36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91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260648"/>
            <a:ext cx="11461531" cy="6120680"/>
          </a:xfrm>
        </p:spPr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fa-IR" sz="4000" b="1" dirty="0">
                <a:solidFill>
                  <a:schemeClr val="bg1"/>
                </a:solidFill>
                <a:cs typeface="B Titr" panose="00000700000000000000" pitchFamily="2" charset="-78"/>
              </a:rPr>
              <a:t>ب</a:t>
            </a:r>
            <a:r>
              <a:rPr lang="ar-SA" sz="40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هداشت </a:t>
            </a:r>
            <a:r>
              <a:rPr lang="ar-SA" sz="4000" b="1" dirty="0">
                <a:solidFill>
                  <a:schemeClr val="bg1"/>
                </a:solidFill>
                <a:cs typeface="B Titr" panose="00000700000000000000" pitchFamily="2" charset="-78"/>
              </a:rPr>
              <a:t>فردي و عمومي</a:t>
            </a:r>
            <a:endParaRPr lang="en-US" sz="40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algn="r" rtl="1"/>
            <a:r>
              <a:rPr lang="fa-IR" dirty="0">
                <a:solidFill>
                  <a:schemeClr val="bg1"/>
                </a:solidFill>
              </a:rPr>
              <a:t>1</a:t>
            </a:r>
            <a:r>
              <a:rPr lang="ar-SA" dirty="0">
                <a:solidFill>
                  <a:schemeClr val="bg1"/>
                </a:solidFill>
              </a:rPr>
              <a:t> ـ </a:t>
            </a:r>
            <a:r>
              <a:rPr lang="ar-SA" sz="3200" dirty="0">
                <a:solidFill>
                  <a:schemeClr val="bg1"/>
                </a:solidFill>
                <a:cs typeface="B Mitra" panose="00000400000000000000" pitchFamily="2" charset="-78"/>
              </a:rPr>
              <a:t>كليه كارگران، متصديان و يا اشخاصي (دانش آموزان )كه به نحوي در امر تهيه و توزيع و فروش مواد غذايي در پايگاه تغذيه سالم مدارس انجام وظيفه مي‏نمايند. موظفند كارت بهداشت معتبر (معاينه پزشكي) صادره از مراكز بهداشت وابسته به دانشگاه‏هاي علوم پزشكي و خدمات بهداشتي ـ درماني در محل كار خود داشته باشند.</a:t>
            </a:r>
            <a:r>
              <a:rPr lang="fa-IR" sz="3200" dirty="0">
                <a:solidFill>
                  <a:schemeClr val="bg1"/>
                </a:solidFill>
                <a:cs typeface="B Mitra" panose="00000400000000000000" pitchFamily="2" charset="-78"/>
              </a:rPr>
              <a:t> (مدت اعتبار كارت معاينه پزشكي افرادي كه در تهيه وتوزيع وفروش مواد غذايي سروكار دارند </a:t>
            </a:r>
            <a:r>
              <a:rPr lang="fa-IR" sz="3200" b="1" u="sng" dirty="0">
                <a:solidFill>
                  <a:schemeClr val="bg1"/>
                </a:solidFill>
                <a:cs typeface="B Mitra" panose="00000400000000000000" pitchFamily="2" charset="-78"/>
              </a:rPr>
              <a:t>شش ماه</a:t>
            </a:r>
            <a:r>
              <a:rPr lang="fa-IR" sz="3200" dirty="0">
                <a:solidFill>
                  <a:schemeClr val="bg1"/>
                </a:solidFill>
                <a:cs typeface="B Mitra" panose="00000400000000000000" pitchFamily="2" charset="-78"/>
              </a:rPr>
              <a:t> و افرادي كه صرفا در توزيع وفروش مواد غذايي بسته بندي شده دخالت دارند </a:t>
            </a:r>
            <a:r>
              <a:rPr lang="fa-IR" sz="3200" b="1" u="sng" dirty="0">
                <a:solidFill>
                  <a:schemeClr val="bg1"/>
                </a:solidFill>
                <a:cs typeface="B Mitra" panose="00000400000000000000" pitchFamily="2" charset="-78"/>
              </a:rPr>
              <a:t>يك سال</a:t>
            </a:r>
            <a:r>
              <a:rPr lang="fa-IR" sz="3200" dirty="0">
                <a:solidFill>
                  <a:schemeClr val="bg1"/>
                </a:solidFill>
                <a:cs typeface="B Mitra" panose="00000400000000000000" pitchFamily="2" charset="-78"/>
              </a:rPr>
              <a:t> مي باشد.)</a:t>
            </a:r>
            <a:endParaRPr lang="en-US" sz="32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/>
            <a:r>
              <a:rPr lang="fa-IR" sz="3200" dirty="0">
                <a:solidFill>
                  <a:schemeClr val="bg1"/>
                </a:solidFill>
                <a:cs typeface="B Mitra" panose="00000400000000000000" pitchFamily="2" charset="-78"/>
              </a:rPr>
              <a:t>2</a:t>
            </a:r>
            <a:r>
              <a:rPr lang="ar-SA" sz="3200" dirty="0">
                <a:solidFill>
                  <a:schemeClr val="bg1"/>
                </a:solidFill>
                <a:cs typeface="B Mitra" panose="00000400000000000000" pitchFamily="2" charset="-78"/>
              </a:rPr>
              <a:t> ـ اشخاصي كه در محل پايگاه تغذيه سالم كار مي‏كنند مي‏بايست ملبس به روپوش سفيد (و در محل پخت نيز ملبس به كلاه)  بوده و موظف به استفاده از وسايل بهداشتي ( حوله و صابون مايع )مي‏باشند. </a:t>
            </a:r>
            <a:endParaRPr lang="en-US" sz="32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6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17" y="404664"/>
            <a:ext cx="11319642" cy="6264696"/>
          </a:xfrm>
        </p:spPr>
        <p:txBody>
          <a:bodyPr/>
          <a:lstStyle/>
          <a:p>
            <a:pPr marL="0" indent="0" algn="just" rtl="1">
              <a:buNone/>
            </a:pPr>
            <a:r>
              <a:rPr lang="fa-IR" sz="3600" dirty="0">
                <a:solidFill>
                  <a:schemeClr val="bg1"/>
                </a:solidFill>
                <a:cs typeface="B Mitra" panose="00000400000000000000" pitchFamily="2" charset="-78"/>
              </a:rPr>
              <a:t>3</a:t>
            </a:r>
            <a:r>
              <a:rPr lang="ar-SA" sz="3600" dirty="0">
                <a:solidFill>
                  <a:schemeClr val="bg1"/>
                </a:solidFill>
                <a:cs typeface="B Mitra" panose="00000400000000000000" pitchFamily="2" charset="-78"/>
              </a:rPr>
              <a:t> ـ كليه پرسنل پايگاه تغذيه سالم ملزم به رعايت بهداشت فردي شامل كوتاه نگهداشتن ناخن‏ها و شستن دست ها با آب و صابون بعد از هر بار توالت و قبل از شروع به كار مي‏باشند.</a:t>
            </a:r>
            <a:endParaRPr lang="fa-IR" sz="36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3600" dirty="0">
                <a:solidFill>
                  <a:schemeClr val="bg1"/>
                </a:solidFill>
                <a:cs typeface="B Mitra" panose="00000400000000000000" pitchFamily="2" charset="-78"/>
              </a:rPr>
              <a:t>4</a:t>
            </a:r>
            <a:r>
              <a:rPr lang="ar-SA" sz="3600" dirty="0">
                <a:solidFill>
                  <a:schemeClr val="bg1"/>
                </a:solidFill>
                <a:cs typeface="B Mitra" panose="00000400000000000000" pitchFamily="2" charset="-78"/>
              </a:rPr>
              <a:t> ـ مسئول دريافت وجه در تهيه و توزيع مواد خوراكي دخالتي نداشته باشد.</a:t>
            </a:r>
            <a:endParaRPr lang="en-US" sz="36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3600" dirty="0">
                <a:solidFill>
                  <a:schemeClr val="bg1"/>
                </a:solidFill>
                <a:cs typeface="B Mitra" panose="00000400000000000000" pitchFamily="2" charset="-78"/>
              </a:rPr>
              <a:t>5 </a:t>
            </a:r>
            <a:r>
              <a:rPr lang="ar-SA" sz="3600" dirty="0">
                <a:solidFill>
                  <a:schemeClr val="bg1"/>
                </a:solidFill>
                <a:cs typeface="B Mitra" panose="00000400000000000000" pitchFamily="2" charset="-78"/>
              </a:rPr>
              <a:t>ـ نصب جعبه كمكهاي اوليه مجهز به لوازم مورد نياز در محل پايگاه تغذيه سالم الزامي است.</a:t>
            </a:r>
            <a:endParaRPr lang="en-US" sz="36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3600" dirty="0">
                <a:solidFill>
                  <a:schemeClr val="bg1"/>
                </a:solidFill>
                <a:cs typeface="B Mitra" panose="00000400000000000000" pitchFamily="2" charset="-78"/>
              </a:rPr>
              <a:t>6</a:t>
            </a:r>
            <a:r>
              <a:rPr lang="ar-SA" sz="3600" dirty="0">
                <a:solidFill>
                  <a:schemeClr val="bg1"/>
                </a:solidFill>
                <a:cs typeface="B Mitra" panose="00000400000000000000" pitchFamily="2" charset="-78"/>
              </a:rPr>
              <a:t> ـ نظافت روزانه محيط پايگاه تغذيه سالم ضروري است</a:t>
            </a:r>
            <a:r>
              <a:rPr lang="ar-SA" dirty="0">
                <a:solidFill>
                  <a:schemeClr val="bg1"/>
                </a:solidFill>
                <a:effectLst/>
              </a:rPr>
              <a:t>.</a:t>
            </a:r>
            <a:endParaRPr lang="en-US" dirty="0">
              <a:solidFill>
                <a:schemeClr val="bg1"/>
              </a:solidFill>
              <a:effectLst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5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683" y="213351"/>
            <a:ext cx="10488488" cy="6264696"/>
          </a:xfrm>
        </p:spPr>
        <p:txBody>
          <a:bodyPr>
            <a:normAutofit lnSpcReduction="10000"/>
          </a:bodyPr>
          <a:lstStyle/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7</a:t>
            </a:r>
            <a:r>
              <a:rPr lang="ar-SA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 ـ كاركنان پايگاه تغذيه سالم در صورت ابتلاء به بيماريهاي واگير مثل سرماخوردگي، اسهال، آنژين و بيماريهاي پوستي تا بهبودي كامل بايد از تماس با مواد غذايي خودداري نمايند.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8</a:t>
            </a:r>
            <a:r>
              <a:rPr lang="ar-SA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 ـ مسئول پايگاه تغذيه سالم جهت خشك كردن ظروف شسته شده از وسيله خشك و تميز و عاري از آلودگي استفاده نمايد.</a:t>
            </a:r>
            <a:endParaRPr lang="fa-IR" sz="2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9</a:t>
            </a:r>
            <a:r>
              <a:rPr lang="ar-SA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 ـ مسئول پايگاه تغذيه سالم جهت برداشتن مواد غذايي آماده مصرف از پنس ( انبرك ) استفاده نمايد.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10</a:t>
            </a:r>
            <a:r>
              <a:rPr lang="ar-SA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 ـ از دست به دست كردن غذاي پخته شده ( دستمالي ) بخصوص گوشت‏ها خودداري گردد.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4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242" y="330529"/>
            <a:ext cx="9532723" cy="597666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SA" sz="3600" b="1" dirty="0">
                <a:solidFill>
                  <a:schemeClr val="bg1"/>
                </a:solidFill>
                <a:cs typeface="B Titr" panose="00000700000000000000" pitchFamily="2" charset="-78"/>
              </a:rPr>
              <a:t>تجهيزات و لوازم كار</a:t>
            </a:r>
            <a:endParaRPr lang="en-US" sz="36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algn="just" rtl="1"/>
            <a:r>
              <a:rPr lang="ar-SA" sz="3200" dirty="0">
                <a:solidFill>
                  <a:schemeClr val="bg1"/>
                </a:solidFill>
                <a:cs typeface="B Mitra" panose="00000400000000000000" pitchFamily="2" charset="-78"/>
              </a:rPr>
              <a:t>الف ـ ظروف مورد استفاده در طبخ مواد غذايي يا آماده سازي مواد خوراكي در پايگاه تغذيه سالم مدارس بايد داراي شرايط زير باشند :</a:t>
            </a:r>
            <a:endParaRPr lang="en-US" sz="32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just" rtl="1"/>
            <a:r>
              <a:rPr lang="ar-SA" sz="3200" dirty="0">
                <a:solidFill>
                  <a:schemeClr val="bg1"/>
                </a:solidFill>
                <a:cs typeface="B Mitra" panose="00000400000000000000" pitchFamily="2" charset="-78"/>
              </a:rPr>
              <a:t>1ـ استفاده از ظروفي كه به وسيله وزارت بهداشت و درمان و آموزش پزشكي غيرمجاز اعلام  شده ، ممنوع است .</a:t>
            </a:r>
            <a:endParaRPr lang="en-US" sz="32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just" rtl="1"/>
            <a:r>
              <a:rPr lang="ar-SA" sz="3200" dirty="0">
                <a:solidFill>
                  <a:schemeClr val="bg1"/>
                </a:solidFill>
                <a:cs typeface="B Mitra" panose="00000400000000000000" pitchFamily="2" charset="-78"/>
              </a:rPr>
              <a:t> 2ـ در صورت استفاده از ظروف لعابي مي‏بايست كاملا سالم و فاقد شكستگي و لب پريدگي باشند.</a:t>
            </a:r>
            <a:endParaRPr lang="en-US" sz="32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just" rtl="1"/>
            <a:r>
              <a:rPr lang="ar-SA" sz="3200" dirty="0">
                <a:solidFill>
                  <a:schemeClr val="bg1"/>
                </a:solidFill>
                <a:cs typeface="B Mitra" panose="00000400000000000000" pitchFamily="2" charset="-78"/>
              </a:rPr>
              <a:t>  3 ـ براي پخت مواد غذايي از ظروف ضد زنگ ومتناسب بادرجه پخت استفاده شود .</a:t>
            </a:r>
            <a:endParaRPr lang="en-US" sz="32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just" rtl="1"/>
            <a:r>
              <a:rPr lang="ar-SA" sz="3200" dirty="0">
                <a:solidFill>
                  <a:schemeClr val="bg1"/>
                </a:solidFill>
                <a:cs typeface="B Mitra" panose="00000400000000000000" pitchFamily="2" charset="-78"/>
              </a:rPr>
              <a:t> 4ـ وسايل و ظروف غذا بايد پس از هر بار مصرف كاملا شسته و هر چند يكبار گندزدايي شوند.</a:t>
            </a:r>
            <a:endParaRPr lang="en-US" sz="32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19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807" y="116632"/>
            <a:ext cx="10468303" cy="6552728"/>
          </a:xfrm>
        </p:spPr>
        <p:txBody>
          <a:bodyPr>
            <a:normAutofit fontScale="92500" lnSpcReduction="10000"/>
          </a:bodyPr>
          <a:lstStyle/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5ـ </a:t>
            </a:r>
            <a:r>
              <a:rPr lang="ar-SA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وسايل و ظروف غذاخوري و تهيه غذا بايد در ويترين يا قفسه دردار نگهداري شوند.</a:t>
            </a:r>
            <a:endParaRPr lang="fa-IR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6</a:t>
            </a:r>
            <a:r>
              <a:rPr lang="ar-SA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ـ استفاده از قندان، نمكدان و نظير آنها بدون سرپوش ممنوع است.</a:t>
            </a:r>
            <a:endParaRPr lang="en-US" sz="32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ب -  ميز كار مي‏بايست داراي شرايط زير باشد :</a:t>
            </a:r>
            <a:endParaRPr lang="en-US" sz="32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1ـ سطح ميز كار بايد صاف، تميز، سالم و بدون درز بوده و روكش آن از جنس قابل شستشو باشد و پس از هر بار استفاده شسته و گندزدايي گردد.</a:t>
            </a:r>
            <a:r>
              <a:rPr lang="fa-IR" sz="3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2</a:t>
            </a:r>
          </a:p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2</a:t>
            </a:r>
            <a:r>
              <a:rPr lang="ar-SA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-  سطل زباله بهداشتي ، قابل شستشو و مجهز به كيسه زباله بوده و پس از هر بار تخليه شسته شود.</a:t>
            </a:r>
            <a:endParaRPr lang="en-US" sz="32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3</a:t>
            </a:r>
            <a:r>
              <a:rPr lang="ar-SA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- در صورت استفاده از گاز شهري و يا كپسول گاز مايع، كنترل مستمر لوله‏ها، بست‏ها و شيرآلات از نقطه نظر ايمني وجلوگيري از نشت گاز ضروري است.(‌استفاده از كپسول آتش نشاني الزامي است)</a:t>
            </a:r>
            <a:endParaRPr lang="en-US" sz="32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26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28" y="764704"/>
            <a:ext cx="8712968" cy="4464496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SA" sz="4300" b="1" dirty="0">
                <a:solidFill>
                  <a:schemeClr val="bg1"/>
                </a:solidFill>
              </a:rPr>
              <a:t>پايگاه تغذيه سالم</a:t>
            </a:r>
            <a:endParaRPr lang="en-US" sz="4300" dirty="0">
              <a:solidFill>
                <a:schemeClr val="bg1"/>
              </a:solidFill>
            </a:endParaRPr>
          </a:p>
          <a:p>
            <a:pPr algn="r" rtl="1"/>
            <a:r>
              <a:rPr lang="ar-SA" sz="3500" dirty="0">
                <a:solidFill>
                  <a:schemeClr val="bg1"/>
                </a:solidFill>
              </a:rPr>
              <a:t> به مكاني اطلاق مي‏شود كه تهیه و یا عرضه و فروش مواد خوردني و آشاميدني آماده مصرف به صورت سرد و گرم در آن انجام مي گيرد . </a:t>
            </a:r>
            <a:endParaRPr lang="en-US" sz="3500" dirty="0">
              <a:solidFill>
                <a:schemeClr val="bg1"/>
              </a:solidFill>
            </a:endParaRPr>
          </a:p>
          <a:p>
            <a:pPr algn="r" rtl="1"/>
            <a:r>
              <a:rPr lang="ar-SA" sz="3500" b="1" dirty="0">
                <a:solidFill>
                  <a:schemeClr val="bg1"/>
                </a:solidFill>
              </a:rPr>
              <a:t>تذكر</a:t>
            </a:r>
            <a:r>
              <a:rPr lang="ar-SA" sz="3500" dirty="0">
                <a:solidFill>
                  <a:schemeClr val="bg1"/>
                </a:solidFill>
              </a:rPr>
              <a:t> : باتوجه به هماهنگي هاي بعمل آمده،  قوانين و مقررات مربوط به پايگاه تغذيه سالم در مورد تعاوني آموزشگاهي نيز صدق مي كند .</a:t>
            </a:r>
            <a:endParaRPr lang="en-US" sz="3500" dirty="0">
              <a:solidFill>
                <a:schemeClr val="bg1"/>
              </a:solidFill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368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87821" y="929179"/>
            <a:ext cx="9601200" cy="5361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32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مواد غذايي سالم</a:t>
            </a:r>
            <a:endParaRPr lang="en-US" sz="3200" dirty="0" smtClean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/>
            <a:r>
              <a:rPr lang="fa-IR" sz="3200" dirty="0" smtClean="0">
                <a:solidFill>
                  <a:schemeClr val="bg1"/>
                </a:solidFill>
                <a:cs typeface="B Mitra" panose="00000400000000000000" pitchFamily="2" charset="-78"/>
              </a:rPr>
              <a:t>غذاي سالم يا ايمن غذايي است كه از  مواد اوليه سالم و ايمن تهيه شده باشد وعاري از مواد زيان بخش ومضر باشد.</a:t>
            </a:r>
            <a:endParaRPr lang="en-US" sz="3200" dirty="0" smtClean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/>
            <a:r>
              <a:rPr lang="fa-IR" sz="32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مواد غذايي فاسد و یا غیر قابل مصرف</a:t>
            </a:r>
            <a:endParaRPr lang="en-US" sz="3200" dirty="0" smtClean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/>
            <a:r>
              <a:rPr lang="fa-IR" sz="3200" dirty="0" smtClean="0">
                <a:solidFill>
                  <a:schemeClr val="bg1"/>
                </a:solidFill>
                <a:cs typeface="B Mitra" panose="00000400000000000000" pitchFamily="2" charset="-78"/>
              </a:rPr>
              <a:t>مواد غذايي است كه رنگ، بو، مزه وقوام آن تغيير كرده و يا تاریخ مصرف آن منقضی شده و یا در شرایط نامطلوب نگهداری شده باشد.</a:t>
            </a:r>
            <a:endParaRPr lang="en-US" sz="3200" dirty="0" smtClean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619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268760"/>
            <a:ext cx="8712968" cy="3695700"/>
          </a:xfrm>
        </p:spPr>
        <p:txBody>
          <a:bodyPr/>
          <a:lstStyle/>
          <a:p>
            <a:pPr algn="r" rtl="1"/>
            <a:r>
              <a:rPr lang="ar-SA" sz="3600" b="1" dirty="0">
                <a:solidFill>
                  <a:schemeClr val="bg1"/>
                </a:solidFill>
              </a:rPr>
              <a:t>ميان وعده</a:t>
            </a:r>
            <a:endParaRPr lang="en-US" sz="3600" dirty="0">
              <a:solidFill>
                <a:schemeClr val="bg1"/>
              </a:solidFill>
            </a:endParaRPr>
          </a:p>
          <a:p>
            <a:pPr algn="r" rtl="1"/>
            <a:r>
              <a:rPr lang="fa-IR" sz="3600" dirty="0">
                <a:solidFill>
                  <a:schemeClr val="bg1"/>
                </a:solidFill>
                <a:cs typeface="B Mitra" panose="00000400000000000000" pitchFamily="2" charset="-78"/>
              </a:rPr>
              <a:t>موادغذایی است که در فواصل بین غذاهای اصلی مصرف می‌گردد. با مصرف اين میان وعده بخشی از مواد مغذی مورد نیاز روزانه دانش‌آموزان تأمین  مي شود.</a:t>
            </a:r>
            <a:endParaRPr lang="en-US" sz="3600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652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918" y="1811168"/>
            <a:ext cx="10783613" cy="2965784"/>
          </a:xfrm>
        </p:spPr>
        <p:txBody>
          <a:bodyPr>
            <a:noAutofit/>
          </a:bodyPr>
          <a:lstStyle/>
          <a:p>
            <a:r>
              <a:rPr lang="fa-IR" sz="5400" dirty="0">
                <a:cs typeface="B Titr" panose="00000700000000000000" pitchFamily="2" charset="-78"/>
              </a:rPr>
              <a:t>مواد غذایی مجاز قابل عرضه در بوفه ها  </a:t>
            </a:r>
            <a:endParaRPr lang="en-US" sz="5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790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006909"/>
              </p:ext>
            </p:extLst>
          </p:nvPr>
        </p:nvGraphicFramePr>
        <p:xfrm>
          <a:off x="1623848" y="476672"/>
          <a:ext cx="8504600" cy="5688632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577727">
                  <a:extLst>
                    <a:ext uri="{9D8B030D-6E8A-4147-A177-3AD203B41FA5}">
                      <a16:colId xmlns:a16="http://schemas.microsoft.com/office/drawing/2014/main" val="2821454794"/>
                    </a:ext>
                  </a:extLst>
                </a:gridCol>
                <a:gridCol w="1568587">
                  <a:extLst>
                    <a:ext uri="{9D8B030D-6E8A-4147-A177-3AD203B41FA5}">
                      <a16:colId xmlns:a16="http://schemas.microsoft.com/office/drawing/2014/main" val="3769941270"/>
                    </a:ext>
                  </a:extLst>
                </a:gridCol>
                <a:gridCol w="6358286">
                  <a:extLst>
                    <a:ext uri="{9D8B030D-6E8A-4147-A177-3AD203B41FA5}">
                      <a16:colId xmlns:a16="http://schemas.microsoft.com/office/drawing/2014/main" val="2673084243"/>
                    </a:ext>
                  </a:extLst>
                </a:gridCol>
              </a:tblGrid>
              <a:tr h="59433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ردیف</a:t>
                      </a:r>
                      <a:endParaRPr lang="en-US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موادغذایی</a:t>
                      </a:r>
                      <a:endParaRPr lang="en-US" sz="2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فهرست موادغذایی</a:t>
                      </a:r>
                      <a:endParaRPr lang="en-US" sz="2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05148"/>
                  </a:ext>
                </a:extLst>
              </a:tr>
              <a:tr h="305657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خشکبار، خرما و انواع مغزهاودانه‌ها           (از نوع بدون نمک)</a:t>
                      </a:r>
                      <a:endPara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خشکبار (مثل توت خشك، انجيرخشك، انواع برگه ها، خرما، کشمش، انواع میوه های  خشک ) انواع مغزها و دانه ها (گردو، بادام، بادام زمینی، فندق، بادام‌هندی، پسته، كنجد ،مغز تخمه ها)، نخودچی، برنجک، گندم برشته شده، ذرت بو داده که همگی بسته بندی شده و دارای مجوزهای بهداشتي از وزارت بهداشت باشند.</a:t>
                      </a:r>
                      <a:endParaRPr lang="en-US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6381596"/>
                  </a:ext>
                </a:extLst>
              </a:tr>
              <a:tr h="203771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شیر و</a:t>
                      </a:r>
                      <a:endPara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   فرآورده‌های آن</a:t>
                      </a:r>
                      <a:endPara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ماست، شیر، پنیر، بستنی (بجز بستنی یخی) همه پاستوریزه یا استریلیزه و به صورت بسته بندی تک نفره و از نوع كم چرب (5/2 %‌ چربی و یا کمتر)                                                                                                  شیر بهتر است که بصورت غنی شده  ‌با ويتامين </a:t>
                      </a:r>
                      <a:r>
                        <a:rPr lang="en-US" sz="2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 </a:t>
                      </a:r>
                      <a:r>
                        <a:rPr lang="fa-IR" sz="2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‌ باشد. </a:t>
                      </a:r>
                      <a:endParaRPr lang="en-US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5655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26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899995"/>
              </p:ext>
            </p:extLst>
          </p:nvPr>
        </p:nvGraphicFramePr>
        <p:xfrm>
          <a:off x="971250" y="569137"/>
          <a:ext cx="9774620" cy="5894724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1934222">
                  <a:extLst>
                    <a:ext uri="{9D8B030D-6E8A-4147-A177-3AD203B41FA5}">
                      <a16:colId xmlns:a16="http://schemas.microsoft.com/office/drawing/2014/main" val="2000532249"/>
                    </a:ext>
                  </a:extLst>
                </a:gridCol>
                <a:gridCol w="7840398">
                  <a:extLst>
                    <a:ext uri="{9D8B030D-6E8A-4147-A177-3AD203B41FA5}">
                      <a16:colId xmlns:a16="http://schemas.microsoft.com/office/drawing/2014/main" val="3085869098"/>
                    </a:ext>
                  </a:extLst>
                </a:gridCol>
              </a:tblGrid>
              <a:tr h="3917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نوشیدنی</a:t>
                      </a:r>
                      <a:endPara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دوغ بدون گاز و آب معدنی (دارای مجوزهای بهداشتي از وزارت بهداشت )</a:t>
                      </a:r>
                      <a:endParaRPr lang="en-US" sz="18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7995213"/>
                  </a:ext>
                </a:extLst>
              </a:tr>
              <a:tr h="77372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میوه</a:t>
                      </a:r>
                      <a:endParaRPr lang="en-US" sz="20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انواع میوه مثل سیب، نارنگی، پرتقال و ..... (شسته شده م</a:t>
                      </a:r>
                      <a:r>
                        <a:rPr lang="ar-SA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طابق با دستورالعمل های </a:t>
                      </a:r>
                      <a:r>
                        <a:rPr lang="fa-IR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مرکز سلامت محیط کار وزارت بهداشت باشد.</a:t>
                      </a:r>
                      <a:endParaRPr lang="en-US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4342316"/>
                  </a:ext>
                </a:extLst>
              </a:tr>
              <a:tr h="154744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بیسکویت بدون كرم ،کیک‌ وکلوچه</a:t>
                      </a:r>
                      <a:endParaRPr lang="en-US" sz="20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شامل انواع بیسکویت، کیک و کلوچه بیسکویت ترجیحا از نوع سبوس‌دار بدون كرم و کیک و کلوچه ترجیحا از نوع غنی شده با ریز مغذی ها مثل آهن، روي، ويتامين آ و تهیه شده با روغن حاوی اسیدچرب با ترانس زیر 5 درصد و دارای مجوز های  بهداشتي از وزارت بهداشت باشد.</a:t>
                      </a:r>
                      <a:endParaRPr lang="en-US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5911965"/>
                  </a:ext>
                </a:extLst>
              </a:tr>
              <a:tr h="318179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لقمه سالم</a:t>
                      </a:r>
                      <a:endPara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- نان و پنیر و گردو ـ نان و تخم مرغ (‌آب پز و سفت )‌ ـ نان و پنیر و خیار ـ نان و پنیر و گوجه فرنگی ـ در بسته بندي </a:t>
                      </a:r>
                      <a:endParaRPr lang="en-US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م</a:t>
                      </a:r>
                      <a:r>
                        <a:rPr lang="ar-SA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طابق دستورالعمل های </a:t>
                      </a:r>
                      <a:r>
                        <a:rPr lang="fa-IR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مرکز سلامت محیط کار وزارت بهداشت</a:t>
                      </a:r>
                      <a:r>
                        <a:rPr lang="fa-IR" sz="1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 ، پنیر از نوع پاستوریزه و ‌ساده (‌ كم چرب ) باشد. </a:t>
                      </a:r>
                      <a:endParaRPr lang="en-US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خیار و گوجه فرنگی، شسته شده و ضد عفونی شده </a:t>
                      </a:r>
                      <a:r>
                        <a:rPr lang="fa-IR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م</a:t>
                      </a:r>
                      <a:r>
                        <a:rPr lang="ar-SA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طابق دستورالعمل های </a:t>
                      </a:r>
                      <a:r>
                        <a:rPr lang="fa-IR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مرکز سلامت محیط کار وزارت بهداشت باشد.                                                                                                                                       </a:t>
                      </a:r>
                      <a:r>
                        <a:rPr lang="fa-IR" sz="1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بهتر است از انواع  نان سبوس‌دار مثل سنگگ و نان های حجیم و نیمه حجیم صنعتی از نوع سبوس دار و یا همراه با انواع مغزها (تخم آفتابگردان، کنجد، کدو و ... )‌ استفاده گردد . </a:t>
                      </a:r>
                      <a:endParaRPr lang="en-US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389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57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482418"/>
              </p:ext>
            </p:extLst>
          </p:nvPr>
        </p:nvGraphicFramePr>
        <p:xfrm>
          <a:off x="1608084" y="315310"/>
          <a:ext cx="9054266" cy="6148552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1791678">
                  <a:extLst>
                    <a:ext uri="{9D8B030D-6E8A-4147-A177-3AD203B41FA5}">
                      <a16:colId xmlns:a16="http://schemas.microsoft.com/office/drawing/2014/main" val="2302808481"/>
                    </a:ext>
                  </a:extLst>
                </a:gridCol>
                <a:gridCol w="7262588">
                  <a:extLst>
                    <a:ext uri="{9D8B030D-6E8A-4147-A177-3AD203B41FA5}">
                      <a16:colId xmlns:a16="http://schemas.microsoft.com/office/drawing/2014/main" val="1527082731"/>
                    </a:ext>
                  </a:extLst>
                </a:gridCol>
              </a:tblGrid>
              <a:tr h="614855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غذاهای پخته</a:t>
                      </a:r>
                      <a:endParaRPr lang="en-US" sz="2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انواع آش و سوپ، لوبیا، عدس، حلیم ( همه كم نمك وكم چرب)، فرنی، شيربرنج و سمنو ( همه كم شيرين وكم چرب)، مواد غذایی پخته باید دارای شرایط زیر باشند.                                                 </a:t>
                      </a:r>
                      <a:endParaRPr lang="fa-IR" sz="24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a-IR" sz="2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-   پخت بصورت روزانه                                                                                                                         - پخت در شرایط بهداشتی و رعایت کامل نکات بهداشتی مطابق با آیین‌نامه بهداشت محیط مدارس           </a:t>
                      </a:r>
                      <a:r>
                        <a:rPr lang="fa-IR" sz="2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  </a:t>
                      </a:r>
                    </a:p>
                    <a:p>
                      <a:pPr marL="285750" marR="0" indent="-28575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a-IR" sz="2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رعايت </a:t>
                      </a:r>
                      <a:r>
                        <a:rPr lang="fa-IR" sz="2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تنوع و تفاوتهاي فرهنگي در برنامه غذايي                                                                          </a:t>
                      </a:r>
                      <a:r>
                        <a:rPr lang="fa-IR" sz="2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مواد </a:t>
                      </a:r>
                      <a:r>
                        <a:rPr lang="fa-IR" sz="2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غذايي داغ در ظروف یکبار مصرف بر پایه گیاهی مخصوص، مصرف شوند.                                   </a:t>
                      </a:r>
                      <a:endParaRPr lang="fa-IR" sz="24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a-IR" sz="2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a-IR" sz="2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- بلافاصله بعد از تهيه و پخت توزيع شود . </a:t>
                      </a:r>
                      <a:endPara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2965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42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248949"/>
              </p:ext>
            </p:extLst>
          </p:nvPr>
        </p:nvGraphicFramePr>
        <p:xfrm>
          <a:off x="1135283" y="150290"/>
          <a:ext cx="9806152" cy="6480720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9806152">
                  <a:extLst>
                    <a:ext uri="{9D8B030D-6E8A-4147-A177-3AD203B41FA5}">
                      <a16:colId xmlns:a16="http://schemas.microsoft.com/office/drawing/2014/main" val="1755752970"/>
                    </a:ext>
                  </a:extLst>
                </a:gridCol>
              </a:tblGrid>
              <a:tr h="44287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2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مواد غذایی غیرمجاز</a:t>
                      </a:r>
                      <a:endParaRPr lang="en-US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10" marR="65310" marT="0" marB="0"/>
                </a:tc>
                <a:extLst>
                  <a:ext uri="{0D108BD9-81ED-4DB2-BD59-A6C34878D82A}">
                    <a16:rowId xmlns:a16="http://schemas.microsoft.com/office/drawing/2014/main" val="244517924"/>
                  </a:ext>
                </a:extLst>
              </a:tr>
              <a:tr h="6037846">
                <a:tc>
                  <a:txBody>
                    <a:bodyPr/>
                    <a:lstStyle/>
                    <a:p>
                      <a:pPr marL="342900" marR="0" lvl="0" indent="-342900" algn="just" rtl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a-IR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فرآورده هاي غلات حجیم شده ( با هر نام تجاری )  و انواع چيپس ها (‌سيب زميني و ذرت ) </a:t>
                      </a:r>
                      <a:endParaRPr lang="en-US" sz="14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 algn="just" rtl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a-IR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انواع یخمک </a:t>
                      </a:r>
                      <a:endParaRPr lang="en-US" sz="14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 algn="just" rtl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a-IR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نوشابه‌های گازدار و ماءالشعير</a:t>
                      </a:r>
                      <a:endParaRPr lang="en-US" sz="14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 algn="just" rtl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a-IR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دوغ گازدار </a:t>
                      </a:r>
                      <a:endParaRPr lang="en-US" sz="14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 algn="just" rtl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a-IR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آدامس هاي حاوی مواد قندی *</a:t>
                      </a:r>
                      <a:endParaRPr lang="en-US" sz="14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 algn="just" rtl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a-IR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سوسیس ،کالباس وكليه فراورده هايي كه درآنها سوسيس وكالباس وجوددارد.</a:t>
                      </a:r>
                      <a:endParaRPr lang="en-US" sz="14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 algn="just" rtl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a-IR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انواع  همبرگرهاي کمتر از 70 درصد گوشت و بدون بسته بندي وفاقد مجوزهاي بهداشتي از وزارت بهداشت</a:t>
                      </a:r>
                      <a:endParaRPr lang="en-US" sz="14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 algn="just" rtl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a-IR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انواع سالادالویه</a:t>
                      </a:r>
                      <a:endParaRPr lang="en-US" sz="14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 algn="just" rtl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a-IR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انواع لواشک و آلو و آلوچه بدون بسته بندي وفاقد مجوزهاي بهداشتي  وزارت بهداشت </a:t>
                      </a:r>
                      <a:endParaRPr lang="en-US" sz="14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 algn="just" rtl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a-IR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آب ‌نبات‌هایی که به سطح دندان می‌چسبند </a:t>
                      </a:r>
                      <a:endParaRPr lang="en-US" sz="14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 algn="just" rtl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a-IR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انواع آب‌میوه‌هايي كه داراي قندافزوده هستند</a:t>
                      </a:r>
                      <a:endParaRPr lang="en-US" sz="14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 algn="just" rtl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a-IR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فلافل، سمبوسه</a:t>
                      </a:r>
                      <a:endParaRPr lang="en-US" sz="14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 algn="just" rtl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a-IR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انواع ا شترودل گوشتی در هر حالت ( با مجوز بهداشتی و فاقد مجوزهای بهداشتي  از وزارت بهداشت)</a:t>
                      </a:r>
                      <a:endParaRPr lang="en-US" sz="14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 algn="just" rtl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a-IR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انواع ا شترودل غیرگوشتی بدون بسته بندي و فاقد مجوزهای بهداشتي از وزارت بهداشت</a:t>
                      </a:r>
                      <a:endParaRPr lang="en-US" sz="14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 algn="just" rtl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a-IR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انواع </a:t>
                      </a:r>
                      <a:r>
                        <a:rPr lang="fa-IR" sz="1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پيراشكي ودونات</a:t>
                      </a:r>
                      <a:endParaRPr lang="en-US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 algn="just" rtl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a-IR" sz="1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بستنی‌یخی</a:t>
                      </a:r>
                      <a:endParaRPr lang="en-US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 algn="just" rtl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a-IR" sz="1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پاستیل</a:t>
                      </a:r>
                      <a:endParaRPr lang="en-US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marR="0" lvl="0" indent="-342900" algn="just" rtl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fa-IR" sz="1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خیار شور و انواع سس ها </a:t>
                      </a:r>
                      <a:endParaRPr lang="en-US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10" marR="65310" marT="0" marB="0" anchor="ctr"/>
                </a:tc>
                <a:extLst>
                  <a:ext uri="{0D108BD9-81ED-4DB2-BD59-A6C34878D82A}">
                    <a16:rowId xmlns:a16="http://schemas.microsoft.com/office/drawing/2014/main" val="4083157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9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12</TotalTime>
  <Words>1944</Words>
  <Application>Microsoft Office PowerPoint</Application>
  <PresentationFormat>Widescreen</PresentationFormat>
  <Paragraphs>102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B Mitra</vt:lpstr>
      <vt:lpstr>B Titr</vt:lpstr>
      <vt:lpstr>B Zar</vt:lpstr>
      <vt:lpstr>Calibri</vt:lpstr>
      <vt:lpstr>Tahoma</vt:lpstr>
      <vt:lpstr>Times New Roman</vt:lpstr>
      <vt:lpstr>Trebuchet MS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مواد غذایی مجاز قابل عرضه در بوفه ها  </vt:lpstr>
      <vt:lpstr>PowerPoint Presentation</vt:lpstr>
      <vt:lpstr>PowerPoint Presentation</vt:lpstr>
      <vt:lpstr>PowerPoint Presentation</vt:lpstr>
      <vt:lpstr>PowerPoint Presentation</vt:lpstr>
      <vt:lpstr>تذکر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Sahar Bani Amerian</dc:creator>
  <cp:lastModifiedBy>Sahar Bani Amerian</cp:lastModifiedBy>
  <cp:revision>8</cp:revision>
  <dcterms:created xsi:type="dcterms:W3CDTF">2017-12-30T08:42:49Z</dcterms:created>
  <dcterms:modified xsi:type="dcterms:W3CDTF">2017-12-30T08:56:28Z</dcterms:modified>
</cp:coreProperties>
</file>